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4" r:id="rId8"/>
    <p:sldId id="261" r:id="rId9"/>
    <p:sldId id="270" r:id="rId10"/>
    <p:sldId id="267" r:id="rId11"/>
    <p:sldId id="268" r:id="rId12"/>
    <p:sldId id="269" r:id="rId13"/>
    <p:sldId id="262" r:id="rId14"/>
    <p:sldId id="266" r:id="rId15"/>
    <p:sldId id="263" r:id="rId16"/>
    <p:sldId id="265" r:id="rId17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1014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jpe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1212450" y="3393500"/>
            <a:ext cx="12643200" cy="2078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6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Моделирование полёта миссии Венера - 7
</a:t>
            </a:r>
            <a:r>
              <a:rPr lang="en-US" sz="60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
</a:t>
            </a:r>
            <a:r>
              <a:rPr lang="en-US" sz="2600" dirty="0">
                <a:solidFill>
                  <a:srgbClr val="1C3354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.
</a:t>
            </a:r>
            <a:endParaRPr lang="en-US" sz="4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2675"/>
            <a:ext cx="18288000" cy="1028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03123" y="1490597"/>
            <a:ext cx="60250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С</a:t>
            </a:r>
            <a:r>
              <a:rPr lang="ru-RU" sz="4000" b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истема дифференциальных уравнений 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122" y="3614057"/>
            <a:ext cx="6907085" cy="324423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10032589" y="1490597"/>
            <a:ext cx="67522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215" algn="just"/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Метод решения: системы уравнений</a:t>
            </a:r>
            <a:endParaRPr lang="ru-RU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450215" algn="just"/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Для численного решения системы дифференциальных уравнений мы можем использовать метод Эйлера (метод Коши), который является простым и эффективным для такого рода задач. Вычислим на каждом шаге времени значения ускорений, затем обновим скорость и положение ракеты</a:t>
            </a:r>
            <a:endParaRPr lang="ru-RU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10032589" y="5460915"/>
            <a:ext cx="690708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/>
              <a:t>1</a:t>
            </a: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. Скорости по осям x и y обновляются как:</a:t>
            </a:r>
            <a:endParaRPr lang="ru-RU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Рисунок 2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773" y="6042164"/>
            <a:ext cx="3512684" cy="791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Рисунок 2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773" y="7068921"/>
            <a:ext cx="3512684" cy="84028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Box 28"/>
          <p:cNvSpPr txBox="1"/>
          <p:nvPr/>
        </p:nvSpPr>
        <p:spPr>
          <a:xfrm>
            <a:off x="10184989" y="8144572"/>
            <a:ext cx="737729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/>
              <a:t>2. Позиции ракеты по осям x и y обновляются как:</a:t>
            </a:r>
            <a:endParaRPr lang="ru-RU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Рисунок 2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773" y="8782815"/>
            <a:ext cx="2888961" cy="46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Рисунок 30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772" y="9331413"/>
            <a:ext cx="2888961" cy="481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 1"/>
          <p:cNvSpPr txBox="1"/>
          <p:nvPr/>
        </p:nvSpPr>
        <p:spPr>
          <a:xfrm>
            <a:off x="17264169" y="9563684"/>
            <a:ext cx="1029000" cy="746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ru-RU" sz="2200" b="1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-120"/>
              </a:rPr>
              <a:t>10</a:t>
            </a:r>
            <a:endParaRPr lang="en-US" sz="2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 rotWithShape="1">
          <a:blip r:embed="rId2"/>
          <a:srcRect t="-139" r="25275" b="-1"/>
          <a:stretch>
            <a:fillRect/>
          </a:stretch>
        </p:blipFill>
        <p:spPr>
          <a:xfrm>
            <a:off x="4622279" y="1"/>
            <a:ext cx="13665721" cy="10287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324725" y="2236300"/>
            <a:ext cx="7725300" cy="559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46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Симуляция в Kerbal Space Program
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
</a:t>
            </a:r>
            <a:r>
              <a:rPr lang="en-US" sz="2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Воссоздание системы "Венера-7" в KSP включало автоматику ее запуска и ручное управление после выхода на орбиту. Программисты написали код, обеспечивающий стабильную траекторию.
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
</a:t>
            </a:r>
            <a:r>
              <a:rPr lang="en-US" sz="2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Сравнение результатов KSP и модели показало расхождения. Они объясняются дискретизацией времени и особенностями симуляции в KSP, влияющими на траекторию.</a:t>
            </a:r>
            <a:endParaRPr lang="en-US" sz="4600" dirty="0"/>
          </a:p>
        </p:txBody>
      </p:sp>
      <p:sp>
        <p:nvSpPr>
          <p:cNvPr id="6" name="Text 1"/>
          <p:cNvSpPr txBox="1"/>
          <p:nvPr/>
        </p:nvSpPr>
        <p:spPr>
          <a:xfrm>
            <a:off x="123775" y="9536150"/>
            <a:ext cx="1029000" cy="746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ru-RU" sz="2200" b="1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-120"/>
              </a:rPr>
              <a:t>11</a:t>
            </a:r>
            <a:endParaRPr lang="en-US" sz="2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9" name="Группа 8"/>
          <p:cNvGrpSpPr/>
          <p:nvPr/>
        </p:nvGrpSpPr>
        <p:grpSpPr>
          <a:xfrm>
            <a:off x="10253299" y="0"/>
            <a:ext cx="6322015" cy="10116457"/>
            <a:chOff x="11008042" y="1661795"/>
            <a:chExt cx="5731510" cy="8973820"/>
          </a:xfrm>
        </p:grpSpPr>
        <p:pic>
          <p:nvPicPr>
            <p:cNvPr id="6" name="Picture 3"/>
            <p:cNvPicPr/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1008042" y="7872095"/>
              <a:ext cx="5731510" cy="2763520"/>
            </a:xfrm>
            <a:prstGeom prst="rect">
              <a:avLst/>
            </a:prstGeom>
          </p:spPr>
        </p:pic>
        <p:pic>
          <p:nvPicPr>
            <p:cNvPr id="7" name="Picture 1"/>
            <p:cNvPicPr/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1008042" y="1661795"/>
              <a:ext cx="5731510" cy="2755900"/>
            </a:xfrm>
            <a:prstGeom prst="rect">
              <a:avLst/>
            </a:prstGeom>
          </p:spPr>
        </p:pic>
        <p:pic>
          <p:nvPicPr>
            <p:cNvPr id="8" name="Picture 2"/>
            <p:cNvPicPr/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008042" y="4747260"/>
              <a:ext cx="5731510" cy="2795270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362857" y="1857829"/>
            <a:ext cx="847634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Анализ расхождений между результатами </a:t>
            </a:r>
            <a:r>
              <a:rPr lang="en-US" sz="4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KSP</a:t>
            </a:r>
            <a:r>
              <a:rPr lang="ru-RU" sz="4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и математической модели</a:t>
            </a:r>
            <a:endParaRPr lang="ru-RU" sz="4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2857" y="4310743"/>
            <a:ext cx="84763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При сравнении графиков высоты, скорости и массы, рассчитанных в математической модели с использованием численных методов (метода Эйлера), с данными из </a:t>
            </a:r>
            <a:r>
              <a:rPr lang="en-US" sz="2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KSP</a:t>
            </a:r>
            <a:r>
              <a:rPr lang="ru-RU" sz="2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наблюдаются некоторые расхождения. Эти расхождения связаны с особенностями подходов к симуляции в </a:t>
            </a:r>
            <a:r>
              <a:rPr lang="en-US" sz="2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KSP</a:t>
            </a:r>
            <a:r>
              <a:rPr lang="ru-RU" sz="2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и математической модели.</a:t>
            </a:r>
            <a:endParaRPr lang="ru-RU" sz="2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ru-RU" dirty="0"/>
          </a:p>
        </p:txBody>
      </p:sp>
      <p:sp>
        <p:nvSpPr>
          <p:cNvPr id="12" name="Text 1"/>
          <p:cNvSpPr txBox="1"/>
          <p:nvPr/>
        </p:nvSpPr>
        <p:spPr>
          <a:xfrm>
            <a:off x="123775" y="9536150"/>
            <a:ext cx="1029000" cy="746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ru-RU" sz="2200" b="1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-120"/>
              </a:rPr>
              <a:t>12</a:t>
            </a:r>
            <a:endParaRPr lang="en-US" sz="2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650" y="12900"/>
            <a:ext cx="10287000" cy="10287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324725" y="2236300"/>
            <a:ext cx="7725300" cy="559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46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Деятельность участников команды
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
</a:t>
            </a:r>
            <a:r>
              <a:rPr lang="en-US" sz="2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Ниделько принял на себя руководство проектом, обеспечивая соответствие стандартам ГОСТ и координируя команду. Также ответственен за документацию и презентацию.
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
</a:t>
            </a:r>
            <a:r>
              <a:rPr lang="en-US" sz="2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Соловьёв и Соколов отвечали за программирование, реализацию модели и симуляции. Гаек разработал физико-математическую модель. Каждый участник внёс значительный вклад.</a:t>
            </a:r>
            <a:endParaRPr lang="en-US" sz="4600" dirty="0"/>
          </a:p>
        </p:txBody>
      </p:sp>
      <p:sp>
        <p:nvSpPr>
          <p:cNvPr id="6" name="Text 1"/>
          <p:cNvSpPr txBox="1"/>
          <p:nvPr/>
        </p:nvSpPr>
        <p:spPr>
          <a:xfrm>
            <a:off x="123775" y="9536150"/>
            <a:ext cx="1029000" cy="746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ru-RU" sz="2200" b="1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-120"/>
              </a:rPr>
              <a:t>13</a:t>
            </a:r>
            <a:endParaRPr lang="en-US" sz="2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1028675" y="2761375"/>
            <a:ext cx="12865200" cy="59838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60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Выводы и достижения
</a:t>
            </a:r>
            <a:r>
              <a:rPr lang="en-US" sz="2500" dirty="0">
                <a:solidFill>
                  <a:srgbClr val="1C3354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Проект помог обрести опыт в разработке математических моделей и программировании с использованием Python. Он открыл мир космических исследований и стал основой для будущих работ.</a:t>
            </a:r>
            <a:r>
              <a:rPr lang="en-US" sz="55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
</a:t>
            </a:r>
            <a:r>
              <a:rPr lang="en-US" sz="60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
</a:t>
            </a:r>
            <a:endParaRPr lang="en-US" sz="6000" dirty="0"/>
          </a:p>
        </p:txBody>
      </p:sp>
      <p:sp>
        <p:nvSpPr>
          <p:cNvPr id="4" name="Text 1"/>
          <p:cNvSpPr txBox="1"/>
          <p:nvPr/>
        </p:nvSpPr>
        <p:spPr>
          <a:xfrm>
            <a:off x="15991375" y="0"/>
            <a:ext cx="3000000" cy="4002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buNone/>
            </a:pPr>
            <a:r>
              <a:rPr lang="en-US" sz="14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conclusion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50" y="2233450"/>
            <a:ext cx="8034900" cy="8034900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9017700" y="4767900"/>
            <a:ext cx="8053500" cy="2233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50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Цель и задачи проекта</a:t>
            </a:r>
            <a:r>
              <a:rPr lang="en-US" sz="26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
</a:t>
            </a:r>
            <a:r>
              <a:rPr lang="en-US" sz="36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
</a:t>
            </a:r>
            <a:r>
              <a:rPr lang="en-US" sz="2600" dirty="0">
                <a:solidFill>
                  <a:srgbClr val="1C3354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Цель проектирования заключается в моделировании полета аппарата "Венера-7". Задачи включают изучение полета, составление модели, симуляцию в KSP и анализ результатов.</a:t>
            </a:r>
            <a:endParaRPr lang="en-US" sz="5000" dirty="0"/>
          </a:p>
        </p:txBody>
      </p:sp>
      <p:sp>
        <p:nvSpPr>
          <p:cNvPr id="5" name="Text 1"/>
          <p:cNvSpPr txBox="1"/>
          <p:nvPr/>
        </p:nvSpPr>
        <p:spPr>
          <a:xfrm>
            <a:off x="17242500" y="9536150"/>
            <a:ext cx="924600" cy="1085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200" b="1" dirty="0">
                <a:solidFill>
                  <a:srgbClr val="D9D9D9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2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0350" y="2400"/>
            <a:ext cx="10282200" cy="102801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8288000" cy="10287001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1357612" y="559250"/>
            <a:ext cx="7925400" cy="2324400"/>
          </a:xfrm>
          <a:prstGeom prst="rect">
            <a:avLst/>
          </a:prstGeom>
          <a:noFill/>
        </p:spPr>
        <p:txBody>
          <a:bodyPr wrap="square" lIns="0" tIns="0" rIns="0" bIns="0" rtlCol="0" anchor="b"/>
          <a:lstStyle/>
          <a:p>
            <a:pPr marL="0" indent="0" algn="l">
              <a:buNone/>
            </a:pPr>
            <a:r>
              <a:rPr lang="en-US" sz="46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Определяющие этапы миссии</a:t>
            </a:r>
            <a:endParaRPr lang="en-US" sz="4600" dirty="0"/>
          </a:p>
        </p:txBody>
      </p:sp>
      <p:sp>
        <p:nvSpPr>
          <p:cNvPr id="6" name="Text 1"/>
          <p:cNvSpPr txBox="1"/>
          <p:nvPr/>
        </p:nvSpPr>
        <p:spPr>
          <a:xfrm>
            <a:off x="1357611" y="5570803"/>
            <a:ext cx="7925400" cy="2170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Запуск состоялся 17 августа 1970 года на ракете "Молния-М". Апарат достиг Венеры 15 декабря, пройдя 120 миллионов километров с единственной корректировкой курса.</a:t>
            </a:r>
            <a:endParaRPr lang="en-US" sz="2600" dirty="0"/>
          </a:p>
        </p:txBody>
      </p:sp>
      <p:sp>
        <p:nvSpPr>
          <p:cNvPr id="7" name="Text 2"/>
          <p:cNvSpPr txBox="1"/>
          <p:nvPr/>
        </p:nvSpPr>
        <p:spPr>
          <a:xfrm>
            <a:off x="1357610" y="3212346"/>
            <a:ext cx="7925400" cy="2170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Миссия "Венера-7" открыла новую эру в исследовании планет, первой передав информацию с Венеры. Зонд проработал 23 минуты, подтверждая экстремальные условия поверхности.</a:t>
            </a:r>
            <a:endParaRPr lang="en-US" sz="2600" dirty="0"/>
          </a:p>
        </p:txBody>
      </p:sp>
      <p:sp>
        <p:nvSpPr>
          <p:cNvPr id="8" name="Text 3"/>
          <p:cNvSpPr txBox="1"/>
          <p:nvPr/>
        </p:nvSpPr>
        <p:spPr>
          <a:xfrm>
            <a:off x="257875" y="3803431"/>
            <a:ext cx="985200" cy="816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5600" b="1" dirty="0">
                <a:solidFill>
                  <a:srgbClr val="0345E4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01</a:t>
            </a:r>
            <a:endParaRPr lang="en-US" sz="5600" dirty="0"/>
          </a:p>
        </p:txBody>
      </p:sp>
      <p:sp>
        <p:nvSpPr>
          <p:cNvPr id="9" name="Text 4"/>
          <p:cNvSpPr txBox="1"/>
          <p:nvPr/>
        </p:nvSpPr>
        <p:spPr>
          <a:xfrm>
            <a:off x="257875" y="6161894"/>
            <a:ext cx="985200" cy="816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5600" b="1" dirty="0">
                <a:solidFill>
                  <a:srgbClr val="0345E4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02</a:t>
            </a:r>
            <a:endParaRPr lang="en-US" sz="5600" dirty="0"/>
          </a:p>
        </p:txBody>
      </p:sp>
      <p:sp>
        <p:nvSpPr>
          <p:cNvPr id="10" name="Text 5"/>
          <p:cNvSpPr txBox="1"/>
          <p:nvPr/>
        </p:nvSpPr>
        <p:spPr>
          <a:xfrm>
            <a:off x="123775" y="9536150"/>
            <a:ext cx="1029000" cy="746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200" b="1" dirty="0">
                <a:solidFill>
                  <a:srgbClr val="D9D9D9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3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0350" y="2400"/>
            <a:ext cx="10282200" cy="10282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1357612" y="559250"/>
            <a:ext cx="7925400" cy="2324400"/>
          </a:xfrm>
          <a:prstGeom prst="rect">
            <a:avLst/>
          </a:prstGeom>
          <a:noFill/>
        </p:spPr>
        <p:txBody>
          <a:bodyPr wrap="square" lIns="0" tIns="0" rIns="0" bIns="0" rtlCol="0" anchor="b"/>
          <a:lstStyle/>
          <a:p>
            <a:pPr marL="0" indent="0" algn="l">
              <a:buNone/>
            </a:pPr>
            <a:r>
              <a:rPr lang="en-US" sz="46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Конструкция ракеты-носителя</a:t>
            </a:r>
            <a:endParaRPr lang="en-US" sz="4600" dirty="0"/>
          </a:p>
        </p:txBody>
      </p:sp>
      <p:sp>
        <p:nvSpPr>
          <p:cNvPr id="6" name="Text 1"/>
          <p:cNvSpPr txBox="1"/>
          <p:nvPr/>
        </p:nvSpPr>
        <p:spPr>
          <a:xfrm>
            <a:off x="1357611" y="5570803"/>
            <a:ext cx="7925400" cy="2170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Последние две ступени обеспечивали выход на межпланетную траекторию. Эти системы гарантировали успешный переход от земной орбиты к полету к Венере.</a:t>
            </a:r>
            <a:endParaRPr lang="en-US" sz="2600" dirty="0"/>
          </a:p>
        </p:txBody>
      </p:sp>
      <p:sp>
        <p:nvSpPr>
          <p:cNvPr id="7" name="Text 2"/>
          <p:cNvSpPr txBox="1"/>
          <p:nvPr/>
        </p:nvSpPr>
        <p:spPr>
          <a:xfrm>
            <a:off x="1357610" y="3212346"/>
            <a:ext cx="7925400" cy="2170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Ракета "Молния-М" имела четыре ступени, каждая с ключевой функцией. Первые два использовали керосин и жидкий кислород для ускорения на неглубоких орбитах.</a:t>
            </a:r>
            <a:endParaRPr lang="en-US" sz="2600" dirty="0"/>
          </a:p>
        </p:txBody>
      </p:sp>
      <p:sp>
        <p:nvSpPr>
          <p:cNvPr id="8" name="Text 3"/>
          <p:cNvSpPr txBox="1"/>
          <p:nvPr/>
        </p:nvSpPr>
        <p:spPr>
          <a:xfrm>
            <a:off x="257875" y="3803431"/>
            <a:ext cx="985200" cy="816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5600" b="1" dirty="0">
                <a:solidFill>
                  <a:srgbClr val="0345E4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01</a:t>
            </a:r>
            <a:endParaRPr lang="en-US" sz="5600" dirty="0"/>
          </a:p>
        </p:txBody>
      </p:sp>
      <p:sp>
        <p:nvSpPr>
          <p:cNvPr id="9" name="Text 4"/>
          <p:cNvSpPr txBox="1"/>
          <p:nvPr/>
        </p:nvSpPr>
        <p:spPr>
          <a:xfrm>
            <a:off x="257875" y="6161894"/>
            <a:ext cx="985200" cy="816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5600" b="1" dirty="0">
                <a:solidFill>
                  <a:srgbClr val="0345E4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02</a:t>
            </a:r>
            <a:endParaRPr lang="en-US" sz="5600" dirty="0"/>
          </a:p>
        </p:txBody>
      </p:sp>
      <p:sp>
        <p:nvSpPr>
          <p:cNvPr id="10" name="Text 5"/>
          <p:cNvSpPr txBox="1"/>
          <p:nvPr/>
        </p:nvSpPr>
        <p:spPr>
          <a:xfrm>
            <a:off x="123775" y="9536150"/>
            <a:ext cx="1029000" cy="746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200" b="1" dirty="0">
                <a:solidFill>
                  <a:srgbClr val="D9D9D9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4</a:t>
            </a:r>
            <a:endParaRPr lang="en-US" sz="2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875" y="3070675"/>
            <a:ext cx="8287500" cy="5118450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1647220" y="8388525"/>
            <a:ext cx="5770500" cy="2463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2A3E5C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Источники: Википедия и НПО Лавочкина</a:t>
            </a:r>
            <a:endParaRPr lang="en-US" sz="1600" dirty="0"/>
          </a:p>
        </p:txBody>
      </p:sp>
      <p:sp>
        <p:nvSpPr>
          <p:cNvPr id="5" name="Text 1"/>
          <p:cNvSpPr txBox="1"/>
          <p:nvPr/>
        </p:nvSpPr>
        <p:spPr>
          <a:xfrm>
            <a:off x="957150" y="428975"/>
            <a:ext cx="14362200" cy="2355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5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Технические параметры Венера-7
</a:t>
            </a:r>
            <a:endParaRPr lang="en-US" sz="4500" dirty="0"/>
          </a:p>
        </p:txBody>
      </p:sp>
      <p:sp>
        <p:nvSpPr>
          <p:cNvPr id="6" name="Text 2"/>
          <p:cNvSpPr txBox="1"/>
          <p:nvPr/>
        </p:nvSpPr>
        <p:spPr>
          <a:xfrm>
            <a:off x="11420500" y="3429000"/>
            <a:ext cx="6562800" cy="17013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Параметры аппарата и ракеты носителя представлены для понимания технических характеристик миссии.
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
</a:t>
            </a:r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Представленные параметры подчеркивают сложность и точность инженерных решений, необходимых для успешного выполнения миссии.</a:t>
            </a:r>
            <a:endParaRPr lang="en-US" sz="2500" dirty="0"/>
          </a:p>
        </p:txBody>
      </p:sp>
      <p:sp>
        <p:nvSpPr>
          <p:cNvPr id="7" name="Text 3"/>
          <p:cNvSpPr txBox="1"/>
          <p:nvPr/>
        </p:nvSpPr>
        <p:spPr>
          <a:xfrm>
            <a:off x="123775" y="9536150"/>
            <a:ext cx="1028700" cy="746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ru-RU" sz="2200" b="1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-120"/>
              </a:rPr>
              <a:t>5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425" y="25"/>
            <a:ext cx="10282200" cy="10282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324725" y="2319125"/>
            <a:ext cx="7894800" cy="60669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46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Описание физико-математической модели
</a:t>
            </a: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
</a:t>
            </a:r>
            <a:r>
              <a:rPr lang="en-US" sz="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
</a:t>
            </a:r>
            <a:endParaRPr lang="ru-RU" sz="3000" b="1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-122"/>
              <a:cs typeface="Arial" panose="020B0604020202020204" pitchFamily="34" charset="-120"/>
            </a:endParaRPr>
          </a:p>
          <a:p>
            <a:pPr marL="0" indent="0" algn="l">
              <a:buNone/>
            </a:pPr>
            <a:r>
              <a:rPr lang="ru-RU" sz="30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1. С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ила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тяги</a:t>
            </a:r>
            <a:endParaRPr lang="ru-RU" sz="3000" b="1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-122"/>
              <a:cs typeface="Arial" panose="020B0604020202020204" pitchFamily="34" charset="-120"/>
            </a:endParaRPr>
          </a:p>
          <a:p>
            <a:pPr marL="0" indent="0" algn="l">
              <a:buNone/>
            </a:pPr>
            <a:endParaRPr lang="ru-RU" sz="3000" b="1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-122"/>
              <a:cs typeface="Arial" panose="020B0604020202020204" pitchFamily="34" charset="-120"/>
            </a:endParaRPr>
          </a:p>
          <a:p>
            <a:pPr marL="0" indent="0" algn="l">
              <a:buNone/>
            </a:pPr>
            <a:r>
              <a:rPr lang="ru-RU" sz="30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2.Сила сопротивления</a:t>
            </a:r>
            <a:endParaRPr lang="ru-RU" sz="3000" b="1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-122"/>
              <a:cs typeface="Arial" panose="020B0604020202020204" pitchFamily="34" charset="-120"/>
            </a:endParaRPr>
          </a:p>
          <a:p>
            <a:pPr marL="0" indent="0" algn="l">
              <a:buNone/>
            </a:pPr>
            <a:endParaRPr lang="ru-RU" sz="3000" b="1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-122"/>
              <a:cs typeface="Arial" panose="020B0604020202020204" pitchFamily="34" charset="-120"/>
            </a:endParaRPr>
          </a:p>
          <a:p>
            <a:r>
              <a:rPr lang="ru-RU" sz="30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3.Сила тяжести (Гравитация)</a:t>
            </a:r>
            <a:endParaRPr lang="ru-RU" sz="3000" b="1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-122"/>
              <a:cs typeface="Arial" panose="020B0604020202020204" pitchFamily="34" charset="-120"/>
            </a:endParaRPr>
          </a:p>
          <a:p>
            <a:endParaRPr lang="ru-RU" sz="3000" b="1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-122"/>
              <a:cs typeface="Arial" panose="020B0604020202020204" pitchFamily="34" charset="-120"/>
            </a:endParaRPr>
          </a:p>
          <a:p>
            <a:r>
              <a:rPr lang="ru-RU" sz="30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4. Масса Ракеты</a:t>
            </a:r>
            <a:endParaRPr lang="ru-RU" sz="3000" b="1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-122"/>
              <a:cs typeface="Arial" panose="020B0604020202020204" pitchFamily="34" charset="-120"/>
            </a:endParaRPr>
          </a:p>
          <a:p>
            <a:endParaRPr lang="ru-RU" sz="3000" b="1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-122"/>
              <a:cs typeface="Arial" panose="020B0604020202020204" pitchFamily="34" charset="-120"/>
            </a:endParaRPr>
          </a:p>
          <a:p>
            <a:pPr marL="0" indent="0" algn="l">
              <a:buNone/>
            </a:pP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
</a:t>
            </a:r>
            <a:r>
              <a:rPr lang="en-US" sz="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
</a:t>
            </a:r>
            <a:endParaRPr lang="en-US" sz="4600" dirty="0"/>
          </a:p>
        </p:txBody>
      </p:sp>
      <p:sp>
        <p:nvSpPr>
          <p:cNvPr id="6" name="Text 1"/>
          <p:cNvSpPr txBox="1"/>
          <p:nvPr/>
        </p:nvSpPr>
        <p:spPr>
          <a:xfrm>
            <a:off x="123775" y="9536150"/>
            <a:ext cx="1029000" cy="746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200" b="1" dirty="0">
                <a:solidFill>
                  <a:srgbClr val="D9D9D9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6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82"/>
          <a:stretch>
            <a:fillRect/>
          </a:stretch>
        </p:blipFill>
        <p:spPr bwMode="auto">
          <a:xfrm>
            <a:off x="10070791" y="5016"/>
            <a:ext cx="8217209" cy="1028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91771" y="1480457"/>
            <a:ext cx="56025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latin typeface="Arial" panose="020B0604020202020204" pitchFamily="34" charset="0"/>
                <a:cs typeface="Arial" panose="020B0604020202020204" pitchFamily="34" charset="0"/>
              </a:rPr>
              <a:t>Выход на орбиту Земли</a:t>
            </a:r>
            <a:endParaRPr lang="ru-RU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91770" y="2958202"/>
            <a:ext cx="5602515" cy="2805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ru-RU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ru-RU" sz="20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Для реализации физико-математической модели на этапе выхода на орбиту Земли будем использовать второй закон Ньютона, где вектор ускорения умноженной на массу тела равен сумме векторов всех сил, действующих на тело.</a:t>
            </a:r>
            <a:endParaRPr lang="ru-RU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770" y="6076783"/>
            <a:ext cx="3219158" cy="87456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1"/>
          <p:cNvSpPr txBox="1"/>
          <p:nvPr/>
        </p:nvSpPr>
        <p:spPr>
          <a:xfrm>
            <a:off x="123775" y="9536150"/>
            <a:ext cx="1029000" cy="746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ru-RU" sz="2200" b="1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-120"/>
              </a:rPr>
              <a:t>7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050" y="-80010"/>
            <a:ext cx="18288000" cy="10287000"/>
          </a:xfrm>
          <a:prstGeom prst="rect">
            <a:avLst/>
          </a:prstGeom>
        </p:spPr>
      </p:pic>
      <p:grpSp>
        <p:nvGrpSpPr>
          <p:cNvPr id="10" name="Группа 9"/>
          <p:cNvGrpSpPr/>
          <p:nvPr/>
        </p:nvGrpSpPr>
        <p:grpSpPr>
          <a:xfrm>
            <a:off x="1252603" y="1508124"/>
            <a:ext cx="16224994" cy="782802"/>
            <a:chOff x="7547826" y="1508124"/>
            <a:chExt cx="9809281" cy="782802"/>
          </a:xfrm>
        </p:grpSpPr>
        <p:sp>
          <p:nvSpPr>
            <p:cNvPr id="5" name="TextBox 4"/>
            <p:cNvSpPr txBox="1"/>
            <p:nvPr/>
          </p:nvSpPr>
          <p:spPr>
            <a:xfrm>
              <a:off x="7547826" y="1583040"/>
              <a:ext cx="252270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1.Сила Тяги</a:t>
              </a:r>
              <a:endParaRPr lang="ru-RU" sz="4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760853" y="1508124"/>
              <a:ext cx="45962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2.Сила сопротивления</a:t>
              </a:r>
              <a:endParaRPr lang="ru-RU" sz="4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Text 1"/>
          <p:cNvSpPr txBox="1"/>
          <p:nvPr/>
        </p:nvSpPr>
        <p:spPr>
          <a:xfrm>
            <a:off x="17264169" y="9563684"/>
            <a:ext cx="1029000" cy="746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ru-RU" sz="2200" b="1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-120"/>
              </a:rPr>
              <a:t>8</a:t>
            </a:r>
            <a:endParaRPr lang="en-US" sz="2200" dirty="0"/>
          </a:p>
        </p:txBody>
      </p:sp>
      <p:grpSp>
        <p:nvGrpSpPr>
          <p:cNvPr id="11" name="Группа 10"/>
          <p:cNvGrpSpPr/>
          <p:nvPr/>
        </p:nvGrpSpPr>
        <p:grpSpPr>
          <a:xfrm>
            <a:off x="570931" y="3277822"/>
            <a:ext cx="5758715" cy="2808838"/>
            <a:chOff x="5834345" y="3299696"/>
            <a:chExt cx="5758715" cy="2808838"/>
          </a:xfrm>
        </p:grpSpPr>
        <p:pic>
          <p:nvPicPr>
            <p:cNvPr id="19" name="Рисунок 18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4664" y="3382817"/>
              <a:ext cx="2945949" cy="53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Рисунок 19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4664" y="4173109"/>
              <a:ext cx="3303013" cy="632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Рисунок 20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4345" y="5105668"/>
              <a:ext cx="3334121" cy="7929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8702892" y="3299696"/>
              <a:ext cx="2522701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dirty="0">
                  <a:effectLst/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- Горизонтальная компонента тяги</a:t>
              </a:r>
              <a:endParaRPr lang="ru-RU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endParaRPr lang="ru-RU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022570" y="4202682"/>
              <a:ext cx="2522701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dirty="0">
                  <a:effectLst/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- Вертикальная компонента тяги</a:t>
              </a:r>
              <a:endParaRPr lang="ru-RU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endParaRPr lang="ru-RU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070359" y="5123649"/>
              <a:ext cx="2522701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dirty="0">
                  <a:effectLst/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- Угол наклона вектора тяги</a:t>
              </a:r>
              <a:endParaRPr lang="ru-RU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endParaRPr lang="ru-RU" dirty="0"/>
            </a:p>
          </p:txBody>
        </p:sp>
      </p:grpSp>
      <p:grpSp>
        <p:nvGrpSpPr>
          <p:cNvPr id="17" name="Группа 16"/>
          <p:cNvGrpSpPr/>
          <p:nvPr/>
        </p:nvGrpSpPr>
        <p:grpSpPr>
          <a:xfrm>
            <a:off x="10034158" y="2906479"/>
            <a:ext cx="6240138" cy="6003286"/>
            <a:chOff x="11818381" y="3327507"/>
            <a:chExt cx="6240138" cy="6003286"/>
          </a:xfrm>
        </p:grpSpPr>
        <p:pic>
          <p:nvPicPr>
            <p:cNvPr id="13" name="Рисунок 12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18078" y="4594805"/>
              <a:ext cx="1899769" cy="723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Рисунок 14"/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18381" y="6427813"/>
              <a:ext cx="3642490" cy="7202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Рисунок 15"/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93154" y="8191126"/>
              <a:ext cx="3642490" cy="802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Рисунок 21"/>
            <p:cNvPicPr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91408" y="3327507"/>
              <a:ext cx="2945949" cy="601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TextBox 26"/>
            <p:cNvSpPr txBox="1"/>
            <p:nvPr/>
          </p:nvSpPr>
          <p:spPr>
            <a:xfrm>
              <a:off x="14900405" y="3349381"/>
              <a:ext cx="2522701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dirty="0">
                  <a:effectLst/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- Сила сопротивления </a:t>
              </a:r>
              <a:endParaRPr lang="ru-RU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endParaRPr lang="ru-RU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4039267" y="4677647"/>
              <a:ext cx="284295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dirty="0">
                  <a:effectLst/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- барометрическое уравнение плотности</a:t>
              </a:r>
              <a:endParaRPr lang="ru-RU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5535818" y="6428350"/>
              <a:ext cx="2522701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dirty="0">
                  <a:effectLst/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- Горизонтальная компонента сопротивления</a:t>
              </a:r>
              <a:endParaRPr lang="ru-RU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endParaRPr lang="ru-RU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5535544" y="8038131"/>
              <a:ext cx="2522701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dirty="0">
                  <a:effectLst/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- Вертикальная компонента сопротивления:</a:t>
              </a:r>
              <a:endParaRPr lang="ru-RU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endParaRPr lang="ru-RU" dirty="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5" name="Группа 4"/>
          <p:cNvGrpSpPr/>
          <p:nvPr/>
        </p:nvGrpSpPr>
        <p:grpSpPr>
          <a:xfrm>
            <a:off x="769257" y="1528924"/>
            <a:ext cx="16967202" cy="718626"/>
            <a:chOff x="1393371" y="1427324"/>
            <a:chExt cx="16967202" cy="718626"/>
          </a:xfrm>
        </p:grpSpPr>
        <p:sp>
          <p:nvSpPr>
            <p:cNvPr id="7" name="TextBox 6"/>
            <p:cNvSpPr txBox="1"/>
            <p:nvPr/>
          </p:nvSpPr>
          <p:spPr>
            <a:xfrm>
              <a:off x="1393371" y="1427324"/>
              <a:ext cx="78377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3.Сила тяжести (Гравитация)</a:t>
              </a:r>
              <a:endParaRPr lang="ru-RU" sz="4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670973" y="1438064"/>
              <a:ext cx="56896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4.Масса ракеты</a:t>
              </a:r>
              <a:endParaRPr lang="ru-RU" sz="4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2" name="Рисунок 1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57" y="2684360"/>
            <a:ext cx="2963499" cy="899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57" y="3722911"/>
            <a:ext cx="2745021" cy="912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734" y="2736979"/>
            <a:ext cx="5490041" cy="707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Рисунок 1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192" y="4962344"/>
            <a:ext cx="5166863" cy="89858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 1"/>
          <p:cNvSpPr txBox="1"/>
          <p:nvPr/>
        </p:nvSpPr>
        <p:spPr>
          <a:xfrm>
            <a:off x="17264169" y="9563684"/>
            <a:ext cx="1029000" cy="746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ru-RU" sz="2200" b="1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-120"/>
              </a:rPr>
              <a:t>9</a:t>
            </a:r>
            <a:endParaRPr lang="en-US" sz="2200" dirty="0"/>
          </a:p>
        </p:txBody>
      </p:sp>
      <p:sp>
        <p:nvSpPr>
          <p:cNvPr id="18" name="TextBox 17"/>
          <p:cNvSpPr txBox="1"/>
          <p:nvPr/>
        </p:nvSpPr>
        <p:spPr>
          <a:xfrm>
            <a:off x="3732756" y="2787841"/>
            <a:ext cx="316411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- Вертикальная составляющая</a:t>
            </a:r>
            <a:endParaRPr lang="ru-RU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ru-RU" dirty="0"/>
          </a:p>
        </p:txBody>
      </p:sp>
      <p:sp>
        <p:nvSpPr>
          <p:cNvPr id="19" name="TextBox 18"/>
          <p:cNvSpPr txBox="1"/>
          <p:nvPr/>
        </p:nvSpPr>
        <p:spPr>
          <a:xfrm>
            <a:off x="3732756" y="3981579"/>
            <a:ext cx="429203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- </a:t>
            </a:r>
            <a:r>
              <a:rPr lang="ru-RU" sz="20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З</a:t>
            </a:r>
            <a:r>
              <a:rPr lang="ru-RU" sz="20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ависимость ускорения свободного падения от высоты</a:t>
            </a:r>
            <a:endParaRPr lang="ru-RU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15770468" y="2841435"/>
            <a:ext cx="252270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- Общая масса</a:t>
            </a:r>
            <a:endParaRPr lang="ru-RU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ru-RU" dirty="0"/>
          </a:p>
        </p:txBody>
      </p:sp>
      <p:sp>
        <p:nvSpPr>
          <p:cNvPr id="21" name="TextBox 20"/>
          <p:cNvSpPr txBox="1"/>
          <p:nvPr/>
        </p:nvSpPr>
        <p:spPr>
          <a:xfrm>
            <a:off x="11839368" y="3849586"/>
            <a:ext cx="2522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- Скорость расхода топлива </a:t>
            </a:r>
            <a:endParaRPr lang="ru-RU" dirty="0"/>
          </a:p>
        </p:txBody>
      </p:sp>
      <p:sp>
        <p:nvSpPr>
          <p:cNvPr id="22" name="TextBox 21"/>
          <p:cNvSpPr txBox="1"/>
          <p:nvPr/>
        </p:nvSpPr>
        <p:spPr>
          <a:xfrm>
            <a:off x="15213758" y="5054470"/>
            <a:ext cx="2522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- Масса топлива в момент времени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5595" y="3717290"/>
            <a:ext cx="1445260" cy="889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3736</Words>
  <Application>WPS Presentation</Application>
  <PresentationFormat>Произвольный</PresentationFormat>
  <Paragraphs>133</Paragraphs>
  <Slides>14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6" baseType="lpstr">
      <vt:lpstr>Arial</vt:lpstr>
      <vt:lpstr>SimSun</vt:lpstr>
      <vt:lpstr>Wingdings</vt:lpstr>
      <vt:lpstr>Arial</vt:lpstr>
      <vt:lpstr>Arial</vt:lpstr>
      <vt:lpstr>Calibri</vt:lpstr>
      <vt:lpstr>Microsoft YaHei</vt:lpstr>
      <vt:lpstr>Arial Unicode MS</vt:lpstr>
      <vt:lpstr>Calibri</vt:lpstr>
      <vt:lpstr>Roboto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Aleksey</cp:lastModifiedBy>
  <cp:revision>19</cp:revision>
  <dcterms:created xsi:type="dcterms:W3CDTF">2024-12-22T19:57:00Z</dcterms:created>
  <dcterms:modified xsi:type="dcterms:W3CDTF">2024-12-22T22:56:11Z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F2D1ECDD76B448C88B5A6DF140B32BC6_12</vt:lpwstr>
  </property>
  <property fmtid="{D5CDD505-2E9C-101B-9397-08002B2CF9AE}" pid="3" name="KSOProductBuildVer">
    <vt:lpwstr>1049-12.2.0.19307</vt:lpwstr>
  </property>
</Properties>
</file>